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  <p:sldMasterId id="2147483673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Roboto" panose="020B060402020202020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E953FDC-D055-45AB-8675-8555227D60CC}">
  <a:tblStyle styleId="{7E953FDC-D055-45AB-8675-8555227D60C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760" y="0"/>
            <a:ext cx="2971800" cy="45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592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6400" cy="3600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360"/>
            <a:ext cx="2971800" cy="45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760" y="8685360"/>
            <a:ext cx="2971800" cy="45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5" name="Google Shape;115;p1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6400" cy="3600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strike="noStrike"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6400" cy="36003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dirty="0"/>
          </a:p>
        </p:txBody>
      </p:sp>
      <p:sp>
        <p:nvSpPr>
          <p:cNvPr id="125" name="Google Shape;1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6400" cy="36003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300" dirty="0"/>
              <a:t>Researchers, GLAM professionals, building a European knowledge hub to people involved in RDM support (support staff: data stewards, subject librarians, Open Science Officers - these are new profiles!) in the humanities in different national settings. Not engineer-orientedness, scholar-orientedness. The DESIR RDM winter school as inspiration.  </a:t>
            </a:r>
            <a:endParaRPr sz="1300" dirty="0"/>
          </a:p>
        </p:txBody>
      </p:sp>
      <p:sp>
        <p:nvSpPr>
          <p:cNvPr id="133" name="Google Shape;13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592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6400" cy="36003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9479" lvl="0" indent="-425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"/>
              <a:buChar char="●"/>
            </a:pPr>
            <a:r>
              <a:rPr lang="hu-HU" sz="1300">
                <a:latin typeface="Roboto"/>
                <a:ea typeface="Roboto"/>
                <a:cs typeface="Roboto"/>
                <a:sym typeface="Roboto"/>
              </a:rPr>
              <a:t>RDA, FAIRsFAIR, OpenAire, GoFAIR etc. But also with those well-established professionals and institutions (e.g. GWDG) who have been engaged in RDM before FAIR became dominant → filtering their work for AH reserahcers. </a:t>
            </a:r>
            <a:endParaRPr sz="1300"/>
          </a:p>
        </p:txBody>
      </p:sp>
      <p:sp>
        <p:nvSpPr>
          <p:cNvPr id="139" name="Google Shape;13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592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6400" cy="36003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300"/>
              <a:t>RDM is a big topic, it comprises of different things to different communities. Here are our focus areas from this umbrella topic. </a:t>
            </a:r>
            <a:endParaRPr sz="1300"/>
          </a:p>
        </p:txBody>
      </p:sp>
      <p:sp>
        <p:nvSpPr>
          <p:cNvPr id="153" name="Google Shape;15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6400" cy="36003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400"/>
              <a:t>We might have lots of common issues to share. </a:t>
            </a:r>
            <a:r>
              <a:rPr lang="hu-HU" sz="1400">
                <a:solidFill>
                  <a:schemeClr val="dk1"/>
                </a:solidFill>
              </a:rPr>
              <a:t> We aim to link our efforts with DARIAH WGs whose activities are strongly related to our ambitions or are focussing on specific data types. </a:t>
            </a:r>
            <a:endParaRPr sz="1400"/>
          </a:p>
        </p:txBody>
      </p:sp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592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8a94c5dc5a_1_21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6400" cy="36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8a94c5dc5a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1136088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2"/>
          </p:nvPr>
        </p:nvSpPr>
        <p:spPr>
          <a:xfrm>
            <a:off x="415440" y="3915720"/>
            <a:ext cx="1136088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body" idx="3"/>
          </p:nvPr>
        </p:nvSpPr>
        <p:spPr>
          <a:xfrm>
            <a:off x="415440" y="391572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body" idx="4"/>
          </p:nvPr>
        </p:nvSpPr>
        <p:spPr>
          <a:xfrm>
            <a:off x="6237000" y="391572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2"/>
          </p:nvPr>
        </p:nvSpPr>
        <p:spPr>
          <a:xfrm>
            <a:off x="4256640" y="153648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3"/>
          </p:nvPr>
        </p:nvSpPr>
        <p:spPr>
          <a:xfrm>
            <a:off x="8097840" y="153648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body" idx="4"/>
          </p:nvPr>
        </p:nvSpPr>
        <p:spPr>
          <a:xfrm>
            <a:off x="415440" y="391572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body" idx="5"/>
          </p:nvPr>
        </p:nvSpPr>
        <p:spPr>
          <a:xfrm>
            <a:off x="4256640" y="391572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body" idx="6"/>
          </p:nvPr>
        </p:nvSpPr>
        <p:spPr>
          <a:xfrm>
            <a:off x="8097840" y="391572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subTitle" idx="1"/>
          </p:nvPr>
        </p:nvSpPr>
        <p:spPr>
          <a:xfrm>
            <a:off x="415440" y="1536480"/>
            <a:ext cx="1136088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1136088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>
            <a:spLocks noGrp="1"/>
          </p:cNvSpPr>
          <p:nvPr>
            <p:ph type="subTitle" idx="1"/>
          </p:nvPr>
        </p:nvSpPr>
        <p:spPr>
          <a:xfrm>
            <a:off x="415440" y="593280"/>
            <a:ext cx="11360880" cy="35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3"/>
          </p:nvPr>
        </p:nvSpPr>
        <p:spPr>
          <a:xfrm>
            <a:off x="415440" y="391572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415440" y="1536480"/>
            <a:ext cx="1136088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2"/>
          <p:cNvSpPr txBox="1">
            <a:spLocks noGrp="1"/>
          </p:cNvSpPr>
          <p:nvPr>
            <p:ph type="body" idx="3"/>
          </p:nvPr>
        </p:nvSpPr>
        <p:spPr>
          <a:xfrm>
            <a:off x="6237000" y="391572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3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3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3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body" idx="3"/>
          </p:nvPr>
        </p:nvSpPr>
        <p:spPr>
          <a:xfrm>
            <a:off x="415440" y="3915720"/>
            <a:ext cx="1136088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4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1136088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4"/>
          <p:cNvSpPr txBox="1">
            <a:spLocks noGrp="1"/>
          </p:cNvSpPr>
          <p:nvPr>
            <p:ph type="body" idx="2"/>
          </p:nvPr>
        </p:nvSpPr>
        <p:spPr>
          <a:xfrm>
            <a:off x="415440" y="3915720"/>
            <a:ext cx="1136088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5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5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5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5"/>
          <p:cNvSpPr txBox="1">
            <a:spLocks noGrp="1"/>
          </p:cNvSpPr>
          <p:nvPr>
            <p:ph type="body" idx="3"/>
          </p:nvPr>
        </p:nvSpPr>
        <p:spPr>
          <a:xfrm>
            <a:off x="415440" y="391572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5"/>
          <p:cNvSpPr txBox="1">
            <a:spLocks noGrp="1"/>
          </p:cNvSpPr>
          <p:nvPr>
            <p:ph type="body" idx="4"/>
          </p:nvPr>
        </p:nvSpPr>
        <p:spPr>
          <a:xfrm>
            <a:off x="6237000" y="391572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6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6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6"/>
          <p:cNvSpPr txBox="1">
            <a:spLocks noGrp="1"/>
          </p:cNvSpPr>
          <p:nvPr>
            <p:ph type="body" idx="2"/>
          </p:nvPr>
        </p:nvSpPr>
        <p:spPr>
          <a:xfrm>
            <a:off x="4256640" y="153648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6"/>
          <p:cNvSpPr txBox="1">
            <a:spLocks noGrp="1"/>
          </p:cNvSpPr>
          <p:nvPr>
            <p:ph type="body" idx="3"/>
          </p:nvPr>
        </p:nvSpPr>
        <p:spPr>
          <a:xfrm>
            <a:off x="8097840" y="153648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6"/>
          <p:cNvSpPr txBox="1">
            <a:spLocks noGrp="1"/>
          </p:cNvSpPr>
          <p:nvPr>
            <p:ph type="body" idx="4"/>
          </p:nvPr>
        </p:nvSpPr>
        <p:spPr>
          <a:xfrm>
            <a:off x="415440" y="391572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6"/>
          <p:cNvSpPr txBox="1">
            <a:spLocks noGrp="1"/>
          </p:cNvSpPr>
          <p:nvPr>
            <p:ph type="body" idx="5"/>
          </p:nvPr>
        </p:nvSpPr>
        <p:spPr>
          <a:xfrm>
            <a:off x="4256640" y="391572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6"/>
          <p:cNvSpPr txBox="1">
            <a:spLocks noGrp="1"/>
          </p:cNvSpPr>
          <p:nvPr>
            <p:ph type="body" idx="6"/>
          </p:nvPr>
        </p:nvSpPr>
        <p:spPr>
          <a:xfrm>
            <a:off x="8097840" y="3915720"/>
            <a:ext cx="365796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1136088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subTitle" idx="1"/>
          </p:nvPr>
        </p:nvSpPr>
        <p:spPr>
          <a:xfrm>
            <a:off x="415440" y="593280"/>
            <a:ext cx="11360880" cy="35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body" idx="3"/>
          </p:nvPr>
        </p:nvSpPr>
        <p:spPr>
          <a:xfrm>
            <a:off x="415440" y="391572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body" idx="3"/>
          </p:nvPr>
        </p:nvSpPr>
        <p:spPr>
          <a:xfrm>
            <a:off x="6237000" y="391572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body" idx="2"/>
          </p:nvPr>
        </p:nvSpPr>
        <p:spPr>
          <a:xfrm>
            <a:off x="6237000" y="1536480"/>
            <a:ext cx="554400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body" idx="3"/>
          </p:nvPr>
        </p:nvSpPr>
        <p:spPr>
          <a:xfrm>
            <a:off x="415440" y="3915720"/>
            <a:ext cx="11360880" cy="21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15440" y="992880"/>
            <a:ext cx="11360880" cy="2736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1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sldNum" idx="12"/>
          </p:nvPr>
        </p:nvSpPr>
        <p:spPr>
          <a:xfrm>
            <a:off x="11296440" y="6217560"/>
            <a:ext cx="731520" cy="52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>
            <a:off x="415440" y="1536480"/>
            <a:ext cx="1136088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11296440" y="6217560"/>
            <a:ext cx="731520" cy="52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None/>
              <a:defRPr sz="1340" b="0" i="0" u="none" strike="noStrike" cap="non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yavgkt5h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hyperlink" Target="https://tinyurl.com/y8e3nfej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mailto:wg-rdm@dariah.eu" TargetMode="External"/><Relationship Id="rId7" Type="http://schemas.openxmlformats.org/officeDocument/2006/relationships/hyperlink" Target="https://tinyurl.com/y8e3nfej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tinyurl.com/yae8b8yc" TargetMode="External"/><Relationship Id="rId5" Type="http://schemas.openxmlformats.org/officeDocument/2006/relationships/hyperlink" Target="https://tinyurl.com/yavgkt5h" TargetMode="External"/><Relationship Id="rId4" Type="http://schemas.openxmlformats.org/officeDocument/2006/relationships/hyperlink" Target="https://twitter.com/DataDariah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7"/>
          <p:cNvPicPr preferRelativeResize="0"/>
          <p:nvPr/>
        </p:nvPicPr>
        <p:blipFill rotWithShape="1">
          <a:blip r:embed="rId3">
            <a:alphaModFix/>
          </a:blip>
          <a:srcRect t="7813" b="7813"/>
          <a:stretch/>
        </p:blipFill>
        <p:spPr>
          <a:xfrm>
            <a:off x="-30662" y="-17251"/>
            <a:ext cx="12253320" cy="6892493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7"/>
          <p:cNvSpPr/>
          <p:nvPr/>
        </p:nvSpPr>
        <p:spPr>
          <a:xfrm>
            <a:off x="538560" y="200520"/>
            <a:ext cx="11198160" cy="3854520"/>
          </a:xfrm>
          <a:custGeom>
            <a:avLst/>
            <a:gdLst/>
            <a:ahLst/>
            <a:cxnLst/>
            <a:rect l="l" t="t" r="r" b="b"/>
            <a:pathLst>
              <a:path w="31108" h="10709" extrusionOk="0">
                <a:moveTo>
                  <a:pt x="1784" y="0"/>
                </a:moveTo>
                <a:cubicBezTo>
                  <a:pt x="892" y="0"/>
                  <a:pt x="0" y="892"/>
                  <a:pt x="0" y="1784"/>
                </a:cubicBezTo>
                <a:lnTo>
                  <a:pt x="0" y="8923"/>
                </a:lnTo>
                <a:cubicBezTo>
                  <a:pt x="0" y="9815"/>
                  <a:pt x="892" y="10708"/>
                  <a:pt x="1784" y="10708"/>
                </a:cubicBezTo>
                <a:lnTo>
                  <a:pt x="29322" y="10708"/>
                </a:lnTo>
                <a:cubicBezTo>
                  <a:pt x="30214" y="10708"/>
                  <a:pt x="31107" y="9815"/>
                  <a:pt x="31107" y="8923"/>
                </a:cubicBezTo>
                <a:lnTo>
                  <a:pt x="31107" y="1784"/>
                </a:lnTo>
                <a:cubicBezTo>
                  <a:pt x="31107" y="892"/>
                  <a:pt x="30214" y="0"/>
                  <a:pt x="29322" y="0"/>
                </a:cubicBezTo>
                <a:lnTo>
                  <a:pt x="1784" y="0"/>
                </a:lnTo>
              </a:path>
            </a:pathLst>
          </a:custGeom>
          <a:solidFill>
            <a:srgbClr val="FFFFFF">
              <a:alpha val="62745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9" name="Google Shape;119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16920" y="2211120"/>
            <a:ext cx="1879920" cy="88452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7"/>
          <p:cNvSpPr/>
          <p:nvPr/>
        </p:nvSpPr>
        <p:spPr>
          <a:xfrm>
            <a:off x="1058235" y="858230"/>
            <a:ext cx="10776618" cy="12798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0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Research Data Management WG at DARIAH – a brief introduction </a:t>
            </a:r>
            <a:endParaRPr sz="3000" b="1" i="0" u="none" strike="noStrike" cap="none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6160" y="3333960"/>
            <a:ext cx="1389240" cy="48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7"/>
          <p:cNvSpPr/>
          <p:nvPr/>
        </p:nvSpPr>
        <p:spPr>
          <a:xfrm>
            <a:off x="7348335" y="5159885"/>
            <a:ext cx="4388388" cy="1594800"/>
          </a:xfrm>
          <a:custGeom>
            <a:avLst/>
            <a:gdLst/>
            <a:ahLst/>
            <a:cxnLst/>
            <a:rect l="l" t="t" r="r" b="b"/>
            <a:pathLst>
              <a:path w="12192" h="4432" extrusionOk="0">
                <a:moveTo>
                  <a:pt x="738" y="0"/>
                </a:moveTo>
                <a:cubicBezTo>
                  <a:pt x="369" y="0"/>
                  <a:pt x="0" y="369"/>
                  <a:pt x="0" y="738"/>
                </a:cubicBezTo>
                <a:lnTo>
                  <a:pt x="0" y="3692"/>
                </a:lnTo>
                <a:cubicBezTo>
                  <a:pt x="0" y="4061"/>
                  <a:pt x="369" y="4431"/>
                  <a:pt x="738" y="4431"/>
                </a:cubicBezTo>
                <a:lnTo>
                  <a:pt x="11452" y="4431"/>
                </a:lnTo>
                <a:cubicBezTo>
                  <a:pt x="11821" y="4431"/>
                  <a:pt x="12191" y="4061"/>
                  <a:pt x="12191" y="3692"/>
                </a:cubicBezTo>
                <a:lnTo>
                  <a:pt x="12191" y="738"/>
                </a:lnTo>
                <a:cubicBezTo>
                  <a:pt x="12191" y="369"/>
                  <a:pt x="11821" y="0"/>
                  <a:pt x="11452" y="0"/>
                </a:cubicBezTo>
                <a:lnTo>
                  <a:pt x="738" y="0"/>
                </a:lnTo>
              </a:path>
            </a:pathLst>
          </a:custGeom>
          <a:solidFill>
            <a:srgbClr val="FFFFFF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b="1">
                <a:latin typeface="Roboto"/>
                <a:ea typeface="Roboto"/>
                <a:cs typeface="Roboto"/>
                <a:sym typeface="Roboto"/>
              </a:rPr>
              <a:t>Erzsébet Tóth-Czifra, </a:t>
            </a:r>
            <a:r>
              <a:rPr lang="hu-HU" sz="17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Marta Błaszczyńska</a:t>
            </a:r>
            <a:endParaRPr sz="17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7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WG chairs </a:t>
            </a:r>
            <a:endParaRPr sz="17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8"/>
          <p:cNvSpPr txBox="1"/>
          <p:nvPr/>
        </p:nvSpPr>
        <p:spPr>
          <a:xfrm>
            <a:off x="415440" y="593280"/>
            <a:ext cx="1136088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How the idea came about... </a:t>
            </a:r>
            <a:endParaRPr sz="2800" b="1" i="0" u="none" strike="noStrike" cap="none"/>
          </a:p>
        </p:txBody>
      </p:sp>
      <p:sp>
        <p:nvSpPr>
          <p:cNvPr id="128" name="Google Shape;128;p28"/>
          <p:cNvSpPr txBox="1"/>
          <p:nvPr/>
        </p:nvSpPr>
        <p:spPr>
          <a:xfrm>
            <a:off x="339900" y="1551574"/>
            <a:ext cx="11361000" cy="50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09480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10"/>
              <a:buFont typeface="Arial"/>
              <a:buChar char="●"/>
            </a:pPr>
            <a:r>
              <a:rPr lang="hu-HU" sz="1800" b="0" i="0" u="none" strike="noStrike" cap="none">
                <a:latin typeface="Roboto"/>
                <a:ea typeface="Roboto"/>
                <a:cs typeface="Roboto"/>
                <a:sym typeface="Roboto"/>
              </a:rPr>
              <a:t>Intensifying discussions around research data </a:t>
            </a:r>
            <a:r>
              <a:rPr lang="hu-HU" sz="1800" b="1" i="0" u="none" strike="noStrike" cap="none">
                <a:latin typeface="Roboto"/>
                <a:ea typeface="Roboto"/>
                <a:cs typeface="Roboto"/>
                <a:sym typeface="Roboto"/>
              </a:rPr>
              <a:t>bu</a:t>
            </a:r>
            <a:r>
              <a:rPr lang="hu-HU" sz="1800" b="1">
                <a:latin typeface="Roboto"/>
                <a:ea typeface="Roboto"/>
                <a:cs typeface="Roboto"/>
                <a:sym typeface="Roboto"/>
              </a:rPr>
              <a:t>t </a:t>
            </a:r>
            <a:r>
              <a:rPr lang="hu-HU" sz="1800">
                <a:latin typeface="Roboto"/>
                <a:ea typeface="Roboto"/>
                <a:cs typeface="Roboto"/>
                <a:sym typeface="Roboto"/>
              </a:rPr>
              <a:t>the term data is not unproblematic or unambiguous in in humanities research contexts 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609479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10"/>
              <a:buFont typeface="Arial"/>
              <a:buChar char="●"/>
            </a:pPr>
            <a:r>
              <a:rPr lang="hu-HU" sz="1800">
                <a:latin typeface="Roboto"/>
                <a:ea typeface="Roboto"/>
                <a:cs typeface="Roboto"/>
                <a:sym typeface="Roboto"/>
              </a:rPr>
              <a:t>Still, d</a:t>
            </a:r>
            <a:r>
              <a:rPr lang="hu-HU" sz="1800" b="0" i="0" u="none" strike="noStrike" cap="none">
                <a:latin typeface="Roboto"/>
                <a:ea typeface="Roboto"/>
                <a:cs typeface="Roboto"/>
                <a:sym typeface="Roboto"/>
              </a:rPr>
              <a:t>ata-driven approaches are getting more prevalent in DH and beyond</a:t>
            </a:r>
            <a:endParaRPr sz="1800"/>
          </a:p>
          <a:p>
            <a:pPr marL="609479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10"/>
              <a:buFont typeface="Arial"/>
              <a:buChar char="●"/>
            </a:pPr>
            <a:r>
              <a:rPr lang="hu-HU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Political drive in the European Union to facilitate free and public access to research data hosted at publicly funded institutions.</a:t>
            </a:r>
            <a:endParaRPr sz="1800" i="0" u="none" strike="noStrike" cap="none">
              <a:latin typeface="Roboto"/>
              <a:ea typeface="Roboto"/>
              <a:cs typeface="Roboto"/>
              <a:sym typeface="Roboto"/>
            </a:endParaRPr>
          </a:p>
          <a:p>
            <a:pPr marL="609480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10"/>
              <a:buFont typeface="Arial"/>
              <a:buChar char="●"/>
            </a:pPr>
            <a:r>
              <a:rPr lang="hu-HU" sz="1800" b="1">
                <a:latin typeface="Roboto"/>
                <a:ea typeface="Roboto"/>
                <a:cs typeface="Roboto"/>
                <a:sym typeface="Roboto"/>
              </a:rPr>
              <a:t>But:</a:t>
            </a:r>
            <a:r>
              <a:rPr lang="hu-HU" sz="18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hu-HU" sz="1800" b="0" i="0" u="none" strike="noStrike" cap="none">
                <a:latin typeface="Roboto"/>
                <a:ea typeface="Roboto"/>
                <a:cs typeface="Roboto"/>
                <a:sym typeface="Roboto"/>
              </a:rPr>
              <a:t>Discipline-agnostic approaches are not always helpful in </a:t>
            </a:r>
            <a:r>
              <a:rPr lang="hu-HU" sz="1800">
                <a:latin typeface="Roboto"/>
                <a:ea typeface="Roboto"/>
                <a:cs typeface="Roboto"/>
                <a:sym typeface="Roboto"/>
              </a:rPr>
              <a:t>arts and humanities</a:t>
            </a:r>
            <a:r>
              <a:rPr lang="hu-HU" sz="1800" b="0" i="0" u="none" strike="noStrike" cap="none">
                <a:latin typeface="Roboto"/>
                <a:ea typeface="Roboto"/>
                <a:cs typeface="Roboto"/>
                <a:sym typeface="Roboto"/>
              </a:rPr>
              <a:t> research settings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>
                <a:latin typeface="Roboto"/>
                <a:ea typeface="Roboto"/>
                <a:cs typeface="Roboto"/>
                <a:sym typeface="Roboto"/>
              </a:rPr>
              <a:t>W</a:t>
            </a:r>
            <a:r>
              <a:rPr lang="hu-HU" sz="1800" b="0" i="0" u="none" strike="noStrike" cap="none">
                <a:latin typeface="Roboto"/>
                <a:ea typeface="Roboto"/>
                <a:cs typeface="Roboto"/>
                <a:sym typeface="Roboto"/>
              </a:rPr>
              <a:t>e need to </a:t>
            </a:r>
            <a:r>
              <a:rPr lang="hu-HU" sz="1800" b="1" i="0" u="none" strike="noStrike" cap="none">
                <a:latin typeface="Roboto"/>
                <a:ea typeface="Roboto"/>
                <a:cs typeface="Roboto"/>
                <a:sym typeface="Roboto"/>
              </a:rPr>
              <a:t>strengthen the discourse ab</a:t>
            </a:r>
            <a:r>
              <a:rPr lang="hu-HU" sz="1800" b="1">
                <a:latin typeface="Roboto"/>
                <a:ea typeface="Roboto"/>
                <a:cs typeface="Roboto"/>
                <a:sym typeface="Roboto"/>
              </a:rPr>
              <a:t>out RDM as it makes sense in the diverse humanities research contexts 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>
                <a:latin typeface="Roboto"/>
                <a:ea typeface="Roboto"/>
                <a:cs typeface="Roboto"/>
                <a:sym typeface="Roboto"/>
              </a:rPr>
              <a:t>We need </a:t>
            </a:r>
            <a:r>
              <a:rPr lang="hu-HU" sz="1800" b="0" i="0" u="none" strike="noStrike" cap="none">
                <a:latin typeface="Roboto"/>
                <a:ea typeface="Roboto"/>
                <a:cs typeface="Roboto"/>
                <a:sym typeface="Roboto"/>
              </a:rPr>
              <a:t>solutions that are </a:t>
            </a:r>
            <a:r>
              <a:rPr lang="hu-HU" sz="1800" b="1" i="0" u="none" strike="noStrike" cap="none">
                <a:latin typeface="Roboto"/>
                <a:ea typeface="Roboto"/>
                <a:cs typeface="Roboto"/>
                <a:sym typeface="Roboto"/>
              </a:rPr>
              <a:t>deeply anchored in research realities</a:t>
            </a:r>
            <a:endParaRPr sz="1800" b="1" i="0" u="none" strike="noStrike" cap="none"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marL="914400" marR="0" lvl="1" indent="-28003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10"/>
              <a:buFont typeface="Arial"/>
              <a:buChar char="○"/>
            </a:pPr>
            <a:r>
              <a:rPr lang="hu-HU" sz="1800">
                <a:latin typeface="Roboto"/>
                <a:ea typeface="Roboto"/>
                <a:cs typeface="Roboto"/>
                <a:sym typeface="Roboto"/>
              </a:rPr>
              <a:t>See our full proposal, list of members and work plan here: </a:t>
            </a:r>
            <a:r>
              <a:rPr lang="hu-HU" sz="1800" b="0" i="0" u="none" strike="noStrike" cap="none">
                <a:latin typeface="Roboto"/>
                <a:ea typeface="Roboto"/>
                <a:cs typeface="Roboto"/>
                <a:sym typeface="Roboto"/>
              </a:rPr>
              <a:t> </a:t>
            </a:r>
            <a:endParaRPr sz="1800" b="0" i="0" u="none" strike="noStrike" cap="none"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b="1" i="0" u="sng" strike="noStrike" cap="none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ht</a:t>
            </a:r>
            <a:r>
              <a:rPr lang="hu-HU" sz="1800" b="1" i="0" u="sng" strike="noStrike" cap="none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tps://tinyurl.com/yavgkt5h</a:t>
            </a:r>
            <a:endParaRPr sz="1800" b="1" i="0" u="none" strike="noStrike" cap="none"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>
                <a:latin typeface="Roboto"/>
                <a:ea typeface="Roboto"/>
                <a:cs typeface="Roboto"/>
                <a:sym typeface="Roboto"/>
              </a:rPr>
              <a:t>See our official launch post here: </a:t>
            </a:r>
            <a:r>
              <a:rPr lang="hu-HU" sz="1800" b="1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https://tinyurl.com/y8e3nfej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9" name="Google Shape;129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43850" y="4548825"/>
            <a:ext cx="3248149" cy="217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8"/>
          <p:cNvSpPr/>
          <p:nvPr/>
        </p:nvSpPr>
        <p:spPr>
          <a:xfrm>
            <a:off x="5273150" y="3704675"/>
            <a:ext cx="830700" cy="4077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/>
          <p:nvPr/>
        </p:nvSpPr>
        <p:spPr>
          <a:xfrm>
            <a:off x="415502" y="293480"/>
            <a:ext cx="11361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Community </a:t>
            </a:r>
            <a:endParaRPr sz="2800" b="1" i="0" u="none" strike="noStrike" cap="none"/>
          </a:p>
        </p:txBody>
      </p:sp>
      <p:sp>
        <p:nvSpPr>
          <p:cNvPr id="136" name="Google Shape;136;p29"/>
          <p:cNvSpPr txBox="1"/>
          <p:nvPr/>
        </p:nvSpPr>
        <p:spPr>
          <a:xfrm>
            <a:off x="415500" y="982799"/>
            <a:ext cx="11361000" cy="48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09479" marR="0" lvl="0" indent="-463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10"/>
              <a:buChar char="●"/>
            </a:pPr>
            <a:r>
              <a:rPr lang="hu-HU" sz="1900" b="1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Why join the community?</a:t>
            </a:r>
            <a:endParaRPr sz="1900" b="1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“</a:t>
            </a:r>
            <a:r>
              <a:rPr lang="hu-HU" sz="1900" i="1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My primary interest in the WG is based on my role as Project Officer (...) in addition to writing DMPs for existing and forthcoming research projects, I also advise faculty, staff etc. on the subject of data management.</a:t>
            </a:r>
            <a:r>
              <a:rPr lang="hu-HU" sz="19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”</a:t>
            </a:r>
            <a:endParaRPr sz="19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“</a:t>
            </a:r>
            <a:r>
              <a:rPr lang="hu-HU" sz="1900" i="1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I have collaborated with researchers in other disciplines, who face challenges similar to ours--software citation as well as data sharing and citation are being studied in the STS geosciences, physics, and astronomy communities.</a:t>
            </a:r>
            <a:r>
              <a:rPr lang="hu-HU" sz="19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”</a:t>
            </a:r>
            <a:endParaRPr sz="19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“</a:t>
            </a:r>
            <a:r>
              <a:rPr lang="hu-HU" sz="1900" i="1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I am interested in the WG for further opportunities to engage with the research community, especially in the areas of training and education.</a:t>
            </a:r>
            <a:r>
              <a:rPr lang="hu-HU" sz="19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”</a:t>
            </a:r>
            <a:endParaRPr sz="19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609479" marR="0" lvl="0" indent="-463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10"/>
              <a:buChar char="●"/>
            </a:pPr>
            <a:r>
              <a:rPr lang="hu-HU" sz="1900" b="1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Who is involved now?</a:t>
            </a:r>
            <a:endParaRPr sz="1900" b="1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Researchers, GLAM professionals, data practicioners (data stewards, open science officers etc.)</a:t>
            </a:r>
            <a:endParaRPr sz="19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0"/>
          <p:cNvSpPr txBox="1"/>
          <p:nvPr/>
        </p:nvSpPr>
        <p:spPr>
          <a:xfrm>
            <a:off x="433402" y="381780"/>
            <a:ext cx="11361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Not to reinvent the wheel  - </a:t>
            </a:r>
            <a:r>
              <a:rPr lang="hu-HU" sz="2800" b="1">
                <a:latin typeface="Roboto"/>
                <a:ea typeface="Roboto"/>
                <a:cs typeface="Roboto"/>
                <a:sym typeface="Roboto"/>
              </a:rPr>
              <a:t>listening</a:t>
            </a:r>
            <a:r>
              <a:rPr lang="hu-HU" sz="2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to and collaborating with other actors who are </a:t>
            </a:r>
            <a:r>
              <a:rPr lang="hu-HU" sz="2800" b="1">
                <a:latin typeface="Roboto"/>
                <a:ea typeface="Roboto"/>
                <a:cs typeface="Roboto"/>
                <a:sym typeface="Roboto"/>
              </a:rPr>
              <a:t>more established</a:t>
            </a:r>
            <a:r>
              <a:rPr lang="hu-HU" sz="2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in Research Data Management Adv</a:t>
            </a:r>
            <a:r>
              <a:rPr lang="hu-HU" sz="2800" b="1">
                <a:latin typeface="Roboto"/>
                <a:ea typeface="Roboto"/>
                <a:cs typeface="Roboto"/>
                <a:sym typeface="Roboto"/>
              </a:rPr>
              <a:t>o</a:t>
            </a:r>
            <a:r>
              <a:rPr lang="hu-HU" sz="2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cacy </a:t>
            </a:r>
            <a:endParaRPr sz="2800" b="1" i="0" u="none" strike="noStrike" cap="none"/>
          </a:p>
        </p:txBody>
      </p:sp>
      <p:sp>
        <p:nvSpPr>
          <p:cNvPr id="142" name="Google Shape;142;p30"/>
          <p:cNvSpPr txBox="1"/>
          <p:nvPr/>
        </p:nvSpPr>
        <p:spPr>
          <a:xfrm>
            <a:off x="593590" y="1657330"/>
            <a:ext cx="11361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" name="Google Shape;14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1802" y="3509075"/>
            <a:ext cx="1544174" cy="103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475" y="1956575"/>
            <a:ext cx="2647950" cy="172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10557" y="1790400"/>
            <a:ext cx="3067118" cy="189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3388" y="4491888"/>
            <a:ext cx="3267075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70650" y="4491888"/>
            <a:ext cx="2571750" cy="17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29088" y="2056288"/>
            <a:ext cx="3933825" cy="116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664300" y="4544023"/>
            <a:ext cx="1676925" cy="167692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0"/>
          <p:cNvSpPr txBox="1"/>
          <p:nvPr/>
        </p:nvSpPr>
        <p:spPr>
          <a:xfrm>
            <a:off x="273200" y="6212525"/>
            <a:ext cx="11681400" cy="6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100" b="1">
                <a:latin typeface="Roboto"/>
                <a:ea typeface="Roboto"/>
                <a:cs typeface="Roboto"/>
                <a:sym typeface="Roboto"/>
              </a:rPr>
              <a:t>...filtering and later enriching their work for humanities scholars </a:t>
            </a:r>
            <a:endParaRPr sz="2100" b="1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1"/>
          <p:cNvSpPr txBox="1"/>
          <p:nvPr/>
        </p:nvSpPr>
        <p:spPr>
          <a:xfrm>
            <a:off x="291552" y="100630"/>
            <a:ext cx="11361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Task forces </a:t>
            </a:r>
            <a:endParaRPr sz="2800" b="1" i="0" u="none" strike="noStrike" cap="none"/>
          </a:p>
        </p:txBody>
      </p:sp>
      <p:sp>
        <p:nvSpPr>
          <p:cNvPr id="156" name="Google Shape;156;p31"/>
          <p:cNvSpPr txBox="1"/>
          <p:nvPr/>
        </p:nvSpPr>
        <p:spPr>
          <a:xfrm>
            <a:off x="415490" y="1012855"/>
            <a:ext cx="11361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0" strike="noStrike"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57" name="Google Shape;157;p31"/>
          <p:cNvGraphicFramePr/>
          <p:nvPr/>
        </p:nvGraphicFramePr>
        <p:xfrm>
          <a:off x="151013" y="652250"/>
          <a:ext cx="11889975" cy="6002240"/>
        </p:xfrm>
        <a:graphic>
          <a:graphicData uri="http://schemas.openxmlformats.org/drawingml/2006/table">
            <a:tbl>
              <a:tblPr>
                <a:noFill/>
                <a:tableStyleId>{7E953FDC-D055-45AB-8675-8555227D60CC}</a:tableStyleId>
              </a:tblPr>
              <a:tblGrid>
                <a:gridCol w="4288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2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4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Topic area</a:t>
                      </a:r>
                      <a:endParaRPr sz="13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 force </a:t>
                      </a:r>
                      <a:endParaRPr sz="13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Tasks for 2020</a:t>
                      </a:r>
                      <a:endParaRPr sz="13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800" b="1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1. </a:t>
                      </a:r>
                      <a:r>
                        <a:rPr lang="hu-HU" sz="18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Focus on existing approaches. </a:t>
                      </a:r>
                      <a:endParaRPr sz="18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Building and maintaining a knowledge base</a:t>
                      </a: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 of data management best practices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Zotero library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6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8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2. Focus on disciplinary approaches </a:t>
                      </a:r>
                      <a:endParaRPr sz="18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8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in RDM </a:t>
                      </a:r>
                      <a:endParaRPr sz="18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Providing concise, discipline-or data type-focused </a:t>
                      </a: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use cases and model workflows with the guidance of disciplinary champions.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 1: </a:t>
                      </a: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Appointing disciplinary champions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 2: Provide concise,</a:t>
                      </a: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 discipline-or data type-focussed case studies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5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8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3. Focus on data fluidity between Cultural Heritage Institutions and research projects. </a:t>
                      </a:r>
                      <a:endParaRPr sz="18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Facilitating access to Cultural Heritage data, supporting the exchange between the GLAM sector and scholars </a:t>
                      </a: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under the aegis of the Heritage Data Reuse Charter.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 1: finalizing the </a:t>
                      </a: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exchange protocol template</a:t>
                      </a: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 between CHIs, research teams and DH centers. 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 2:</a:t>
                      </a: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 harmonizing the possible project funding frameworks</a:t>
                      </a: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 around the Charter 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0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8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4. Building a brokering hub for experts who have data management roles nationally</a:t>
                      </a:r>
                      <a:endParaRPr sz="18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Bringing together open science officers, data managers and data stewards from across the DARIAH national hubs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 1: </a:t>
                      </a: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Identifying gaps,</a:t>
                      </a: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 recurrent difficulties humanities scholars facing with DMPs.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 2: Collecting reference DMPs. 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Task3: Creating a FAQ for DMPs in the humanities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Task 4: </a:t>
                      </a: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Building an inventory </a:t>
                      </a: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of  DARIAH-related repository and consultancy services, bridging the DARIAH communities with these services.   (This might be postponed for 2021.) 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3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8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5. Design joint project to undertake </a:t>
                      </a:r>
                      <a:endParaRPr sz="18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8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with other WGs</a:t>
                      </a:r>
                      <a:endParaRPr sz="18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>
                          <a:latin typeface="Roboto"/>
                          <a:ea typeface="Roboto"/>
                          <a:cs typeface="Roboto"/>
                          <a:sym typeface="Roboto"/>
                        </a:rPr>
                        <a:t>E.g. Geohumanities, ELDAH, DARIAH Teach 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Joint synergy session proposal for the DARIAH AE with the Geohumanities WG.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2"/>
          <p:cNvSpPr txBox="1"/>
          <p:nvPr/>
        </p:nvSpPr>
        <p:spPr>
          <a:xfrm>
            <a:off x="415490" y="366680"/>
            <a:ext cx="11361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Let’s get in touch! </a:t>
            </a:r>
            <a:endParaRPr sz="2800" b="1" strike="noStrike"/>
          </a:p>
        </p:txBody>
      </p:sp>
      <p:sp>
        <p:nvSpPr>
          <p:cNvPr id="163" name="Google Shape;163;p32"/>
          <p:cNvSpPr txBox="1"/>
          <p:nvPr/>
        </p:nvSpPr>
        <p:spPr>
          <a:xfrm>
            <a:off x="415440" y="1536480"/>
            <a:ext cx="1136088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32"/>
          <p:cNvSpPr/>
          <p:nvPr/>
        </p:nvSpPr>
        <p:spPr>
          <a:xfrm>
            <a:off x="167425" y="1212225"/>
            <a:ext cx="7854900" cy="49848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A6A6A6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reflection stA="5000" endPos="30000" dist="38100" dir="5400000" fadeDir="5400012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32"/>
          <p:cNvSpPr txBox="1"/>
          <p:nvPr/>
        </p:nvSpPr>
        <p:spPr>
          <a:xfrm>
            <a:off x="764125" y="1680500"/>
            <a:ext cx="6661500" cy="29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hu-HU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can we best work together?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hu-HU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Establishing good contacts with them and finding the best possible ways to build on and help their work is a priority in our operation.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hu-HU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‘Double agent’ WG members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hu-HU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 example: planned synergy session with the Geohumanities WG: Geohumanities Data: Managing, Using, Opening, Sharing. Read more here: </a:t>
            </a:r>
            <a:r>
              <a:rPr lang="hu-HU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https://tinyurl.com/y6ulf6c6</a:t>
            </a:r>
            <a:endParaRPr sz="18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3"/>
          <p:cNvSpPr txBox="1"/>
          <p:nvPr/>
        </p:nvSpPr>
        <p:spPr>
          <a:xfrm>
            <a:off x="264390" y="623480"/>
            <a:ext cx="11361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latin typeface="Roboto"/>
                <a:ea typeface="Roboto"/>
                <a:cs typeface="Roboto"/>
                <a:sym typeface="Roboto"/>
              </a:rPr>
              <a:t>Contact info, resources</a:t>
            </a:r>
            <a:endParaRPr sz="2800" b="1" strike="noStrike"/>
          </a:p>
        </p:txBody>
      </p:sp>
      <p:sp>
        <p:nvSpPr>
          <p:cNvPr id="171" name="Google Shape;171;p33"/>
          <p:cNvSpPr txBox="1"/>
          <p:nvPr/>
        </p:nvSpPr>
        <p:spPr>
          <a:xfrm>
            <a:off x="264390" y="1853705"/>
            <a:ext cx="11361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dirty="0">
                <a:latin typeface="Roboto"/>
                <a:ea typeface="Roboto"/>
                <a:cs typeface="Roboto"/>
                <a:sym typeface="Roboto"/>
              </a:rPr>
              <a:t>Mailing list address: </a:t>
            </a:r>
            <a:r>
              <a:rPr lang="hu-HU" sz="1800" b="1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wg-rdm@dariah.eu</a:t>
            </a:r>
            <a:endParaRPr sz="18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Twitter:</a:t>
            </a:r>
            <a:r>
              <a:rPr lang="hu-HU" sz="18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hu-HU" sz="1800" b="1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https://twitter.com/DataDariah</a:t>
            </a:r>
            <a:endParaRPr sz="18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WG proposal, work plan, list of participants:</a:t>
            </a:r>
            <a:endParaRPr sz="18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hu-HU" sz="1800" b="1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https://tinyurl.com/yavgkt5h</a:t>
            </a:r>
            <a:endParaRPr sz="18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Description of our task forces: </a:t>
            </a:r>
            <a:endParaRPr sz="18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800" b="1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6"/>
              </a:rPr>
              <a:t>https://tinyurl.com/yae8b8yc</a:t>
            </a:r>
            <a:endParaRPr sz="1800" u="sng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u="sng" dirty="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Official announcement of the WG: </a:t>
            </a:r>
            <a:endParaRPr sz="18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b="1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7"/>
              </a:rPr>
              <a:t>https://tinyurl.com/y8e3nfej</a:t>
            </a:r>
            <a:endParaRPr sz="18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u="sng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Our open Zotero library</a:t>
            </a:r>
            <a:r>
              <a:rPr lang="hu-HU" sz="1800" u="sng" dirty="0">
                <a:solidFill>
                  <a:srgbClr val="1155CC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endParaRPr sz="1800" u="sng" dirty="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800" b="1" u="sng" dirty="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https://tinyurl.com/y982lou2</a:t>
            </a:r>
            <a:endParaRPr sz="1800" b="1" u="sng" dirty="0">
              <a:solidFill>
                <a:srgbClr val="0000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2" name="Google Shape;172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35525" y="1853700"/>
            <a:ext cx="6956475" cy="419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896</Words>
  <Application>Microsoft Office PowerPoint</Application>
  <PresentationFormat>Widescreen</PresentationFormat>
  <Paragraphs>84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Times New Roman</vt:lpstr>
      <vt:lpstr>Calibri</vt:lpstr>
      <vt:lpstr>Roboto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Anne Gresillon</cp:lastModifiedBy>
  <cp:revision>2</cp:revision>
  <dcterms:modified xsi:type="dcterms:W3CDTF">2021-03-01T15:01:57Z</dcterms:modified>
</cp:coreProperties>
</file>